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366" r:id="rId5"/>
    <p:sldId id="380" r:id="rId6"/>
    <p:sldId id="337" r:id="rId7"/>
    <p:sldId id="359" r:id="rId8"/>
    <p:sldId id="368" r:id="rId9"/>
    <p:sldId id="360" r:id="rId10"/>
    <p:sldId id="369" r:id="rId11"/>
    <p:sldId id="361" r:id="rId12"/>
    <p:sldId id="344" r:id="rId13"/>
    <p:sldId id="354" r:id="rId14"/>
    <p:sldId id="382" r:id="rId15"/>
    <p:sldId id="383" r:id="rId16"/>
    <p:sldId id="34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关于</a:t>
            </a:r>
            <a:r>
              <a:rPr lang="en-US" altLang="zh-CN"/>
              <a:t>codet5</a:t>
            </a:r>
            <a:r>
              <a:rPr lang="zh-CN" altLang="en-US"/>
              <a:t>代码理解代码生成任务</a:t>
            </a:r>
            <a:r>
              <a:rPr lang="zh-CN" altLang="en-US"/>
              <a:t>图解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58610" y="5686293"/>
            <a:ext cx="12744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2021.10.31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CodeT5: Identifier-aware Unified Pre-trained Encoder-Decoder Models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Code Understanding and Generation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EMNLP2021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Xiaoke L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15" y="2895600"/>
            <a:ext cx="8543290" cy="1391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13171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939800"/>
            <a:ext cx="3724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3117850"/>
            <a:ext cx="7285355" cy="33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936115"/>
            <a:ext cx="4349750" cy="551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1729740"/>
            <a:ext cx="2440940" cy="75755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5" idx="3"/>
          </p:cNvCxnSpPr>
          <p:nvPr/>
        </p:nvCxnSpPr>
        <p:spPr>
          <a:xfrm>
            <a:off x="5599430" y="2211705"/>
            <a:ext cx="15728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70280" y="60598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1580" y="1936750"/>
            <a:ext cx="4983480" cy="708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5" y="1944370"/>
            <a:ext cx="2758440" cy="69342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6195060" y="2283460"/>
            <a:ext cx="15728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70280" y="930275"/>
            <a:ext cx="42468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Code generation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10" y="2782570"/>
            <a:ext cx="5281295" cy="372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70280" y="60598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239385" y="1870710"/>
            <a:ext cx="157289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280" y="1537335"/>
            <a:ext cx="4269105" cy="615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1625600"/>
            <a:ext cx="2087880" cy="546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0280" y="741680"/>
            <a:ext cx="6234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Code translation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refinement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5" y="2132965"/>
            <a:ext cx="6455410" cy="731520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" y="3197860"/>
            <a:ext cx="6761480" cy="334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265" y="3126740"/>
            <a:ext cx="4967605" cy="187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result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4955" y="2156460"/>
            <a:ext cx="9101455" cy="3180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CodeT5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400" y="1959610"/>
            <a:ext cx="11633200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Encoding NL and PL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INPUT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algn="l"/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	NL-PL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	x = ([CLS], w1, ..., wn, [SEP], c1, ..., cm, [SEP])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algn="l"/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	PL-ONLY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b="0">
                <a:latin typeface="Times New Roman" panose="02020603050405020304" pitchFamily="18" charset="0"/>
                <a:sym typeface="+mn-ea"/>
              </a:rPr>
              <a:t>	x = ([CLS],  c1, ..., cm, [SEP])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   We focus on the type of identifiers (e.g., function names and  </a:t>
            </a:r>
            <a:r>
              <a:rPr lang="en-US" altLang="zh-CN" b="0">
                <a:latin typeface="Times New Roman" panose="02020603050405020304" pitchFamily="18" charset="0"/>
                <a:sym typeface="+mn-ea"/>
              </a:rPr>
              <a:t>variables)</a:t>
            </a:r>
            <a:endParaRPr lang="en-US" altLang="zh-CN" b="0">
              <a:latin typeface="Times New Roman" panose="02020603050405020304" pitchFamily="18" charset="0"/>
              <a:sym typeface="+mn-ea"/>
            </a:endParaRPr>
          </a:p>
          <a:p>
            <a:pPr marL="0" indent="0" algn="l">
              <a:buNone/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  as they are one of the most PL-agnostic features and reserve rich code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zh-CN" b="0">
                <a:solidFill>
                  <a:schemeClr val="tx1"/>
                </a:solidFill>
                <a:latin typeface="Times New Roman" panose="02020603050405020304" pitchFamily="18" charset="0"/>
              </a:rPr>
              <a:t>  semantics.	</a:t>
            </a:r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6675" y="4836160"/>
            <a:ext cx="1722120" cy="434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8230" y="5270500"/>
            <a:ext cx="965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where each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 code token ci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is an identifier or not.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25" y="5344795"/>
            <a:ext cx="1328420" cy="415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pre-training task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432560"/>
            <a:ext cx="11343640" cy="4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pre-training task</a:t>
            </a:r>
            <a:endParaRPr lang="en-US" altLang="zh-CN"/>
          </a:p>
        </p:txBody>
      </p:sp>
      <p:sp>
        <p:nvSpPr>
          <p:cNvPr id="100" name="文本框 99"/>
          <p:cNvSpPr txBox="1"/>
          <p:nvPr/>
        </p:nvSpPr>
        <p:spPr>
          <a:xfrm>
            <a:off x="575945" y="136398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NimbusRomNo9L-Medi" charset="0"/>
              </a:rPr>
              <a:t>Masked Span Prediction (MSP)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NimbusRomNo9L-Medi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860" y="2102485"/>
            <a:ext cx="4282440" cy="1706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885950"/>
            <a:ext cx="4305300" cy="2575560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335" y="4604385"/>
            <a:ext cx="7700010" cy="152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pre-training task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98475" y="125349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NimbusRomNo9L-Medi" charset="0"/>
              </a:rPr>
              <a:t>Identififier Tagging (IT)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NimbusRomNo9L-Medi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860" y="2102485"/>
            <a:ext cx="4282440" cy="1706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2292985"/>
            <a:ext cx="3604260" cy="11734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4505325"/>
            <a:ext cx="9932670" cy="151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pre-training task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1770" y="1877060"/>
            <a:ext cx="4297680" cy="262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60" y="2102485"/>
            <a:ext cx="4282440" cy="17068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23570" y="125349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NimbusRomNo9L-Medi" charset="0"/>
              </a:rPr>
              <a:t>Masked Identififier Prediction (MIP)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NimbusRomNo9L-Medi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-1246" b="1246"/>
          <a:stretch>
            <a:fillRect/>
          </a:stretch>
        </p:blipFill>
        <p:spPr>
          <a:xfrm>
            <a:off x="2296160" y="4658360"/>
            <a:ext cx="6750050" cy="152908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1" lang="en-US" altLang="zh-CN">
                <a:sym typeface="+mn-ea"/>
              </a:rPr>
              <a:t>pre-training task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860" y="2102485"/>
            <a:ext cx="4282440" cy="17068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58825" y="144081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NimbusRomNo9L-Medi" charset="0"/>
              </a:rPr>
              <a:t>Bimodal Dual Generation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NimbusRomNo9L-Medi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70" y="1987550"/>
            <a:ext cx="4881245" cy="1761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t>Fine-tuning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en-US" altLang="zh-CN">
                <a:latin typeface="Times New Roman" panose="02020603050405020304" pitchFamily="18" charset="0"/>
              </a:rPr>
              <a:t>Generation task(generate and translate)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</a:rPr>
              <a:t>	</a:t>
            </a:r>
            <a:r>
              <a:rPr lang="en-US" altLang="zh-CN" b="0">
                <a:latin typeface="Times New Roman" panose="02020603050405020304" pitchFamily="18" charset="0"/>
              </a:rPr>
              <a:t>1.Seq2Seq</a:t>
            </a:r>
            <a:endParaRPr lang="en-US" altLang="zh-CN" b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</a:rPr>
              <a:t>Understanding task(summarize,defect ande refine)</a:t>
            </a:r>
            <a:endParaRPr lang="en-US" altLang="zh-CN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</a:rPr>
              <a:t>	</a:t>
            </a:r>
            <a:r>
              <a:rPr lang="en-US" altLang="zh-CN" b="0">
                <a:latin typeface="Times New Roman" panose="02020603050405020304" pitchFamily="18" charset="0"/>
              </a:rPr>
              <a:t>1.generating the label as a unigram target sequence.</a:t>
            </a:r>
            <a:endParaRPr lang="en-US" altLang="zh-CN" b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0">
                <a:latin typeface="Times New Roman" panose="02020603050405020304" pitchFamily="18" charset="0"/>
              </a:rPr>
              <a:t>	2.predicting it from the vocabulary of class labels based on the 	last decoder hidden state.</a:t>
            </a:r>
            <a:endParaRPr lang="en-US" altLang="zh-CN" b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/>
              <a:t>	</a:t>
            </a:r>
            <a:endParaRPr lang="en-US" altLang="zh-CN"/>
          </a:p>
          <a:p>
            <a:pPr marL="457200"/>
            <a:r>
              <a:rPr lang="en-US" altLang="zh-CN">
                <a:latin typeface="Times New Roman" panose="02020603050405020304" pitchFamily="18" charset="0"/>
              </a:rPr>
              <a:t>Multi-task Learning</a:t>
            </a:r>
            <a:endParaRPr lang="en-US" altLang="zh-CN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8580" y="4598035"/>
            <a:ext cx="5157470" cy="103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" y="4820920"/>
            <a:ext cx="5208905" cy="592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089,&quot;width&quot;:16560}"/>
</p:tagLst>
</file>

<file path=ppt/tags/tag2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WPS 演示</Application>
  <PresentationFormat>Widescreen</PresentationFormat>
  <Paragraphs>74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等线</vt:lpstr>
      <vt:lpstr>Arial Unicode MS</vt:lpstr>
      <vt:lpstr>Calibri</vt:lpstr>
      <vt:lpstr>等线 Light</vt:lpstr>
      <vt:lpstr>NimbusRomNo9L-Medi</vt:lpstr>
      <vt:lpstr>Segoe Print</vt:lpstr>
      <vt:lpstr>Tiger</vt:lpstr>
      <vt:lpstr>Fences</vt:lpstr>
      <vt:lpstr>SimSun-ExtB</vt:lpstr>
      <vt:lpstr>Trebuchet MS</vt:lpstr>
      <vt:lpstr>Chiller</vt:lpstr>
      <vt:lpstr>Office 主题​​</vt:lpstr>
      <vt:lpstr>PowerPoint 演示文稿</vt:lpstr>
      <vt:lpstr>Mask language model</vt:lpstr>
      <vt:lpstr>Contribution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</vt:lpstr>
      <vt:lpstr>Experiment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リショコ</cp:lastModifiedBy>
  <cp:revision>1876</cp:revision>
  <dcterms:created xsi:type="dcterms:W3CDTF">2017-04-22T07:59:00Z</dcterms:created>
  <dcterms:modified xsi:type="dcterms:W3CDTF">2021-10-28T14:03:11Z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28C41CD5B030429E9E5E62AE4D42D9DE</vt:lpwstr>
  </property>
</Properties>
</file>